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9"/>
  </p:notesMasterIdLst>
  <p:sldIdLst>
    <p:sldId id="258" r:id="rId2"/>
    <p:sldId id="265" r:id="rId3"/>
    <p:sldId id="282" r:id="rId4"/>
    <p:sldId id="266" r:id="rId5"/>
    <p:sldId id="275" r:id="rId6"/>
    <p:sldId id="274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54F8F-9C2C-4864-BEEC-4F00A9A3C25F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B277D-92BD-4146-A0B5-0EE334A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6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4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4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2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7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2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4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6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50B395-07FD-4395-8FEE-E4D30646411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3BF8DB-1235-42D5-B7B8-3DADEA1CCBB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7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3385" y="1795742"/>
            <a:ext cx="9904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Организация работы консультационного пункта в МБДОУ «Детский сад № 37 «Искорка»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65" y="1"/>
            <a:ext cx="1746731" cy="19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573" y="264550"/>
            <a:ext cx="969107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ПРАВОВОЕ ОБЕСПЕЧЕНИЕ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  <a:t/>
            </a:r>
            <a:b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  <a:t>- Федеральный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</a:rPr>
              <a:t>закон «Об образовании в Российской Федерации от 29.12. 2012 № 273-Ф:</a:t>
            </a:r>
          </a:p>
          <a:p>
            <a:pPr marL="228600" lvl="0" indent="-228600">
              <a:buFontTx/>
              <a:buChar char="-"/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  <a:t>Федеральный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</a:rPr>
              <a:t>государственный образовательный стандарт дошкольного образования, утвержденный приказом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</a:rPr>
              <a:t>Минобрнауки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</a:rPr>
              <a:t> от 17 октября 2013 № 1155</a:t>
            </a:r>
          </a:p>
          <a:p>
            <a:pPr marL="228600" lvl="0" indent="-228600">
              <a:buFontTx/>
              <a:buChar char="-"/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</a:rPr>
              <a:t>Письмо Министерства образования и науки Российской Федерации от 15.11.2013 № НТ-1139/08 «Об организации получения образования в семейной форме»</a:t>
            </a:r>
          </a:p>
          <a:p>
            <a:pPr marL="228600" lvl="0" indent="-228600">
              <a:buFontTx/>
              <a:buChar char="-"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</a:rPr>
              <a:t>Методические рекомендации по организации и функционированию в субъектах Российской Федерации консультационного центра по взаимодействию дошкольных образовательных организаций различных форм и родительской общественности,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  <a:t>2015</a:t>
            </a:r>
          </a:p>
          <a:p>
            <a:pPr marL="228600" lvl="0" indent="-228600">
              <a:buFontTx/>
              <a:buChar char="-"/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  <a:t>Устав МБДОУ «Детский сад № 37 «Искорка»</a:t>
            </a:r>
          </a:p>
          <a:p>
            <a:pPr marL="228600" indent="-228600">
              <a:buFontTx/>
              <a:buChar char="-"/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</a:rPr>
              <a:t>Положение о консультативном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</a:rPr>
              <a:t>пункте МБДОУ «Детский сад № 37 «Искорка»</a:t>
            </a:r>
          </a:p>
          <a:p>
            <a:pPr marL="228600" lvl="0" indent="-228600">
              <a:buFontTx/>
              <a:buChar char="-"/>
            </a:pPr>
            <a:endParaRPr lang="ru-RU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3" y="0"/>
            <a:ext cx="1826244" cy="20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13" y="1059679"/>
            <a:ext cx="10009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пункта МБДОУ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предоставления муниципальной услуги по оказанию консультативной и методической помощи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воспитания, обучения и развития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как посещающих, так и не посещающих дошкольные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163" y="1"/>
            <a:ext cx="1710734" cy="18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455" y="615971"/>
            <a:ext cx="107500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консультационного пункта: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всесторонней помощи родителям (законным представителям) несовершеннолетних воспитанников МБДОУ в обеспечении равных стартовых возможностей при поступлении в школу; обеспечение единства и преемственности семейного и общественного воспитания.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помощи родителям (законным представителям) несовершеннолетних воспитанников.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профилактики различных отклонений в физическом, психическом и социальном развитии детей дошкольного возраста.</a:t>
            </a:r>
          </a:p>
          <a:p>
            <a:pPr indent="228600" algn="just">
              <a:spcAft>
                <a:spcPts val="0"/>
              </a:spcAft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669" y="-119269"/>
            <a:ext cx="1905757" cy="20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751" y="390684"/>
            <a:ext cx="1027577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Формы работы Консультационного пункта: </a:t>
            </a:r>
          </a:p>
          <a:p>
            <a:endParaRPr lang="ru-RU" sz="2800" b="1" dirty="0" smtClean="0"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</a:rPr>
              <a:t>Индивидуальные, групповые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Дискуссии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Тренинги с родителями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Консультации по запросу родителей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Заочное консультирование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Диагностика и составление индивидуальных программ развития детей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Диагностические занятия с ребёнком в присутствии родителей и др.</a:t>
            </a:r>
          </a:p>
          <a:p>
            <a:pPr marL="457200" indent="-45720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35" y="0"/>
            <a:ext cx="1932261" cy="21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362" y="3516922"/>
            <a:ext cx="5023794" cy="304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3706" y="284666"/>
            <a:ext cx="105408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Состав Консультационного пункта: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Иванова Ирина Ивановна, старший воспитатель;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Клиндухова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Оксана Владимировна, учитель - логопед; 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Липатова Анастасия Андреевна, инструктор по физической культуре; </a:t>
            </a:r>
            <a:endParaRPr lang="ru-RU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</a:rPr>
              <a:t>Белая Елена Леонидовна, музыкальный руководитель; 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anose="02020603050405020304" pitchFamily="18" charset="0"/>
              </a:rPr>
              <a:t>Грекова</a:t>
            </a:r>
            <a:r>
              <a:rPr lang="ru-RU" sz="2400" b="1" dirty="0" smtClean="0">
                <a:latin typeface="Times New Roman" panose="02020603050405020304" pitchFamily="18" charset="0"/>
              </a:rPr>
              <a:t> Екатерина Андреевна, медицинская сестра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</a:rPr>
              <a:t>Шалыгина Светлана Петровна, воспитатель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903" y="-172277"/>
            <a:ext cx="1879253" cy="20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751" y="390684"/>
            <a:ext cx="10275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График работы Консультационного пункта: </a:t>
            </a:r>
          </a:p>
          <a:p>
            <a:endParaRPr lang="ru-RU" sz="2800" b="1" dirty="0">
              <a:latin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35" y="0"/>
            <a:ext cx="1932261" cy="212548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89242"/>
              </p:ext>
            </p:extLst>
          </p:nvPr>
        </p:nvGraphicFramePr>
        <p:xfrm>
          <a:off x="742122" y="1725367"/>
          <a:ext cx="8786191" cy="26055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966314">
                  <a:extLst>
                    <a:ext uri="{9D8B030D-6E8A-4147-A177-3AD203B41FA5}">
                      <a16:colId xmlns:a16="http://schemas.microsoft.com/office/drawing/2014/main" val="844188104"/>
                    </a:ext>
                  </a:extLst>
                </a:gridCol>
                <a:gridCol w="4819877">
                  <a:extLst>
                    <a:ext uri="{9D8B030D-6E8A-4147-A177-3AD203B41FA5}">
                      <a16:colId xmlns:a16="http://schemas.microsoft.com/office/drawing/2014/main" val="2141647967"/>
                    </a:ext>
                  </a:extLst>
                </a:gridCol>
              </a:tblGrid>
              <a:tr h="651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Понедельник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с 13.00ч. до 15.00ч.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216247"/>
                  </a:ext>
                </a:extLst>
              </a:tr>
              <a:tr h="651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Вторник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 13.00ч. до 15.00ч.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914915"/>
                  </a:ext>
                </a:extLst>
              </a:tr>
              <a:tr h="651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Среда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 13.00ч. до 15.00ч.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596257"/>
                  </a:ext>
                </a:extLst>
              </a:tr>
              <a:tr h="651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Четверг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с </a:t>
                      </a:r>
                      <a:r>
                        <a:rPr lang="ru-RU" sz="2400" dirty="0">
                          <a:effectLst/>
                        </a:rPr>
                        <a:t>16.00 до 17.30ч.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98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591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806</TotalTime>
  <Words>229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Щеглова Р.С.</dc:creator>
  <cp:lastModifiedBy>И</cp:lastModifiedBy>
  <cp:revision>54</cp:revision>
  <dcterms:created xsi:type="dcterms:W3CDTF">2023-12-18T01:30:54Z</dcterms:created>
  <dcterms:modified xsi:type="dcterms:W3CDTF">2025-03-27T07:11:01Z</dcterms:modified>
</cp:coreProperties>
</file>